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3" r:id="rId6"/>
    <p:sldId id="259" r:id="rId7"/>
    <p:sldId id="264" r:id="rId8"/>
    <p:sldId id="261" r:id="rId9"/>
    <p:sldId id="262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F"/>
    <a:srgbClr val="FFDDC4"/>
    <a:srgbClr val="D4654A"/>
    <a:srgbClr val="F9B795"/>
    <a:srgbClr val="F9DDD9"/>
    <a:srgbClr val="FFE2BC"/>
    <a:srgbClr val="F19E72"/>
    <a:srgbClr val="C69F98"/>
    <a:srgbClr val="F1A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E76063-429E-46DC-A4A7-7F20ACBC8C1A}" v="34" dt="2026-01-26T05:04:42.8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FK Events" userId="4cdb9560f519f2ab" providerId="LiveId" clId="{D5CC68F2-368F-44FC-9F77-B99567B2A5FF}"/>
    <pc:docChg chg="undo redo custSel modSld">
      <pc:chgData name="AFK Events" userId="4cdb9560f519f2ab" providerId="LiveId" clId="{D5CC68F2-368F-44FC-9F77-B99567B2A5FF}" dt="2026-01-26T05:04:42.803" v="1481" actId="14100"/>
      <pc:docMkLst>
        <pc:docMk/>
      </pc:docMkLst>
      <pc:sldChg chg="addSp delSp modSp mod">
        <pc:chgData name="AFK Events" userId="4cdb9560f519f2ab" providerId="LiveId" clId="{D5CC68F2-368F-44FC-9F77-B99567B2A5FF}" dt="2026-01-05T16:33:54.381" v="1467" actId="1076"/>
        <pc:sldMkLst>
          <pc:docMk/>
          <pc:sldMk cId="1447667993" sldId="256"/>
        </pc:sldMkLst>
        <pc:picChg chg="add mod">
          <ac:chgData name="AFK Events" userId="4cdb9560f519f2ab" providerId="LiveId" clId="{D5CC68F2-368F-44FC-9F77-B99567B2A5FF}" dt="2026-01-05T16:33:54.381" v="1467" actId="1076"/>
          <ac:picMkLst>
            <pc:docMk/>
            <pc:sldMk cId="1447667993" sldId="256"/>
            <ac:picMk id="3" creationId="{B39D29B6-2998-1372-1BCD-40ABD27AD4EC}"/>
          </ac:picMkLst>
        </pc:picChg>
      </pc:sldChg>
      <pc:sldChg chg="modSp mod">
        <pc:chgData name="AFK Events" userId="4cdb9560f519f2ab" providerId="LiveId" clId="{D5CC68F2-368F-44FC-9F77-B99567B2A5FF}" dt="2026-01-05T16:42:42.471" v="1479" actId="14100"/>
        <pc:sldMkLst>
          <pc:docMk/>
          <pc:sldMk cId="2518585401" sldId="257"/>
        </pc:sldMkLst>
        <pc:spChg chg="mod">
          <ac:chgData name="AFK Events" userId="4cdb9560f519f2ab" providerId="LiveId" clId="{D5CC68F2-368F-44FC-9F77-B99567B2A5FF}" dt="2026-01-05T16:42:42.471" v="1479" actId="14100"/>
          <ac:spMkLst>
            <pc:docMk/>
            <pc:sldMk cId="2518585401" sldId="257"/>
            <ac:spMk id="3" creationId="{D61B7746-7D55-12A4-BD3F-45519F25A335}"/>
          </ac:spMkLst>
        </pc:spChg>
        <pc:spChg chg="mod">
          <ac:chgData name="AFK Events" userId="4cdb9560f519f2ab" providerId="LiveId" clId="{D5CC68F2-368F-44FC-9F77-B99567B2A5FF}" dt="2026-01-05T16:30:08.132" v="1410" actId="20577"/>
          <ac:spMkLst>
            <pc:docMk/>
            <pc:sldMk cId="2518585401" sldId="257"/>
            <ac:spMk id="5" creationId="{0303C751-95D3-78B6-DE4C-E51BFEA51E6C}"/>
          </ac:spMkLst>
        </pc:spChg>
      </pc:sldChg>
      <pc:sldChg chg="modSp mod">
        <pc:chgData name="AFK Events" userId="4cdb9560f519f2ab" providerId="LiveId" clId="{D5CC68F2-368F-44FC-9F77-B99567B2A5FF}" dt="2026-01-05T16:31:35.423" v="1448" actId="313"/>
        <pc:sldMkLst>
          <pc:docMk/>
          <pc:sldMk cId="3313022462" sldId="258"/>
        </pc:sldMkLst>
        <pc:spChg chg="mod">
          <ac:chgData name="AFK Events" userId="4cdb9560f519f2ab" providerId="LiveId" clId="{D5CC68F2-368F-44FC-9F77-B99567B2A5FF}" dt="2026-01-05T16:31:24.651" v="1447" actId="20577"/>
          <ac:spMkLst>
            <pc:docMk/>
            <pc:sldMk cId="3313022462" sldId="258"/>
            <ac:spMk id="2" creationId="{9D98C5E0-C55D-41DA-3A71-FC6B93EAAC19}"/>
          </ac:spMkLst>
        </pc:spChg>
        <pc:graphicFrameChg chg="modGraphic">
          <ac:chgData name="AFK Events" userId="4cdb9560f519f2ab" providerId="LiveId" clId="{D5CC68F2-368F-44FC-9F77-B99567B2A5FF}" dt="2026-01-05T16:31:35.423" v="1448" actId="313"/>
          <ac:graphicFrameMkLst>
            <pc:docMk/>
            <pc:sldMk cId="3313022462" sldId="258"/>
            <ac:graphicFrameMk id="5" creationId="{E8E0A94C-DDD6-2F67-9F2B-E24245E46772}"/>
          </ac:graphicFrameMkLst>
        </pc:graphicFrameChg>
      </pc:sldChg>
      <pc:sldChg chg="addSp delSp modSp mod">
        <pc:chgData name="AFK Events" userId="4cdb9560f519f2ab" providerId="LiveId" clId="{D5CC68F2-368F-44FC-9F77-B99567B2A5FF}" dt="2026-01-05T16:14:45.256" v="1332" actId="27636"/>
        <pc:sldMkLst>
          <pc:docMk/>
          <pc:sldMk cId="1421419014" sldId="259"/>
        </pc:sldMkLst>
        <pc:spChg chg="mod">
          <ac:chgData name="AFK Events" userId="4cdb9560f519f2ab" providerId="LiveId" clId="{D5CC68F2-368F-44FC-9F77-B99567B2A5FF}" dt="2026-01-05T16:14:45.256" v="1332" actId="27636"/>
          <ac:spMkLst>
            <pc:docMk/>
            <pc:sldMk cId="1421419014" sldId="259"/>
            <ac:spMk id="3" creationId="{357CCC5D-6FAA-2748-19EB-F3C5DAFC710E}"/>
          </ac:spMkLst>
        </pc:spChg>
        <pc:picChg chg="add mod modCrop">
          <ac:chgData name="AFK Events" userId="4cdb9560f519f2ab" providerId="LiveId" clId="{D5CC68F2-368F-44FC-9F77-B99567B2A5FF}" dt="2026-01-05T16:07:22.569" v="1276" actId="14100"/>
          <ac:picMkLst>
            <pc:docMk/>
            <pc:sldMk cId="1421419014" sldId="259"/>
            <ac:picMk id="9" creationId="{0212F8BA-9FA5-B610-7B44-1225FC9B9701}"/>
          </ac:picMkLst>
        </pc:picChg>
      </pc:sldChg>
      <pc:sldChg chg="addSp delSp modSp mod">
        <pc:chgData name="AFK Events" userId="4cdb9560f519f2ab" providerId="LiveId" clId="{D5CC68F2-368F-44FC-9F77-B99567B2A5FF}" dt="2026-01-05T16:15:18.604" v="1339"/>
        <pc:sldMkLst>
          <pc:docMk/>
          <pc:sldMk cId="1967801338" sldId="264"/>
        </pc:sldMkLst>
        <pc:spChg chg="mod">
          <ac:chgData name="AFK Events" userId="4cdb9560f519f2ab" providerId="LiveId" clId="{D5CC68F2-368F-44FC-9F77-B99567B2A5FF}" dt="2026-01-05T16:15:07.710" v="1337" actId="313"/>
          <ac:spMkLst>
            <pc:docMk/>
            <pc:sldMk cId="1967801338" sldId="264"/>
            <ac:spMk id="3" creationId="{E05F1F52-275E-CE5F-5F5A-C4DCBFB0BE53}"/>
          </ac:spMkLst>
        </pc:spChg>
        <pc:picChg chg="add mod">
          <ac:chgData name="AFK Events" userId="4cdb9560f519f2ab" providerId="LiveId" clId="{D5CC68F2-368F-44FC-9F77-B99567B2A5FF}" dt="2026-01-05T16:15:18.604" v="1339"/>
          <ac:picMkLst>
            <pc:docMk/>
            <pc:sldMk cId="1967801338" sldId="264"/>
            <ac:picMk id="8" creationId="{038A6882-9CBF-93B4-5554-7CA5779EEBD1}"/>
          </ac:picMkLst>
        </pc:picChg>
      </pc:sldChg>
      <pc:sldChg chg="modSp">
        <pc:chgData name="AFK Events" userId="4cdb9560f519f2ab" providerId="LiveId" clId="{D5CC68F2-368F-44FC-9F77-B99567B2A5FF}" dt="2026-01-26T05:04:42.803" v="1481" actId="14100"/>
        <pc:sldMkLst>
          <pc:docMk/>
          <pc:sldMk cId="3793155496" sldId="265"/>
        </pc:sldMkLst>
        <pc:picChg chg="mod">
          <ac:chgData name="AFK Events" userId="4cdb9560f519f2ab" providerId="LiveId" clId="{D5CC68F2-368F-44FC-9F77-B99567B2A5FF}" dt="2026-01-26T05:04:42.803" v="1481" actId="14100"/>
          <ac:picMkLst>
            <pc:docMk/>
            <pc:sldMk cId="3793155496" sldId="265"/>
            <ac:picMk id="1030" creationId="{53052B8C-105B-48D8-F8D6-56CFA85E2468}"/>
          </ac:picMkLst>
        </pc:picChg>
      </pc:sldChg>
      <pc:sldChg chg="addSp delSp modSp mod">
        <pc:chgData name="AFK Events" userId="4cdb9560f519f2ab" providerId="LiveId" clId="{D5CC68F2-368F-44FC-9F77-B99567B2A5FF}" dt="2026-01-05T16:34:04.882" v="1469"/>
        <pc:sldMkLst>
          <pc:docMk/>
          <pc:sldMk cId="2975524001" sldId="268"/>
        </pc:sldMkLst>
        <pc:picChg chg="add mod">
          <ac:chgData name="AFK Events" userId="4cdb9560f519f2ab" providerId="LiveId" clId="{D5CC68F2-368F-44FC-9F77-B99567B2A5FF}" dt="2026-01-05T16:34:04.882" v="1469"/>
          <ac:picMkLst>
            <pc:docMk/>
            <pc:sldMk cId="2975524001" sldId="268"/>
            <ac:picMk id="2" creationId="{5C7A0F7D-8006-0485-256C-04BF6EAA244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8AF62-C920-4C45-9F69-9A6BC9340C63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7E6E3-618F-4270-B057-5997B1654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5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7E6E3-618F-4270-B057-5997B1654E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82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7E6E3-618F-4270-B057-5997B1654E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65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ED67B-44FC-9422-CA71-5E0603B35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70A6BC-3FA0-09B4-DBEF-F857B67A62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A6D815-0B53-62C3-54BE-C6F0FC603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2782F-D784-549D-005A-FAFC7E9C03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7E6E3-618F-4270-B057-5997B1654E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0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6DB6D-B779-4C25-1E6E-F1F74B58C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C4472-17CC-ED12-2F78-F92EE6EE9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45C35-741F-CF25-30F5-F76019ED9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FDB1-D3C3-4F7D-9B05-18012B882A9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07ABD-D310-222D-95D1-C1C6CF3D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ACE91-11E0-9715-27B4-C8565A23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B28-A499-41CF-AE19-0C115722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9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FC872-A52F-B8F9-C780-17E0B2EF1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5F8A8-2A23-01C6-FDEB-FEA6A3A68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A3AB5-0A6B-924D-AC6F-42BFEC194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FDB1-D3C3-4F7D-9B05-18012B882A9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08F99-DF20-536B-E011-648287D2E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FD4D5-3103-0C96-3D48-B95C21EC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B28-A499-41CF-AE19-0C115722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5C1D7C-CA42-543B-1D9F-CE1A06262B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BDF9B3-43D8-238D-EAD0-7EB3047D2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FF06C-27BC-A34E-A222-6DB321201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FDB1-D3C3-4F7D-9B05-18012B882A9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825EF-EA96-8D71-1E0B-8790542AD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DB9AB-BB9D-540F-B248-A14FB437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B28-A499-41CF-AE19-0C115722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9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61E9-8428-F738-E30B-78C8D35D6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1E3D6-DCBF-6740-E633-59B7AB262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F57BB-1FAF-341A-B6F8-3E07D495D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FDB1-D3C3-4F7D-9B05-18012B882A9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924D1-A661-1137-3E61-552E60EF3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B105A-52CA-083A-1E75-BDA19061D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B28-A499-41CF-AE19-0C115722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3ECC6-E398-9CFF-B73A-D28C6BAE8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55785-E967-EE08-0394-C89B21154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56536-C079-3353-B30D-E8007748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FDB1-D3C3-4F7D-9B05-18012B882A9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609F9-91CD-E450-C05D-D1CB4730D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FCFD6-3580-1679-8116-669D1DE8C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B28-A499-41CF-AE19-0C115722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0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852EB-42CE-14E9-94A5-0D0782D3B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60E6B-BD11-7E38-0B5C-D7C3C98EC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5942D-3678-F382-3A74-FED5751B8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9A373-88E6-B204-4F5D-BFD7B9003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FDB1-D3C3-4F7D-9B05-18012B882A9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60EE9-1F57-595C-36B4-0FC734371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904A3-03E1-4B58-7DC5-1258FE211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B28-A499-41CF-AE19-0C115722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5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400C1-5ECB-DF28-D5D3-2FCAFB077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9910E-CA72-BE05-F381-AF9F99E24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072946-FD74-2BA5-21BF-3D6507734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14DABC-1661-75C3-CD5F-B7A59A924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FA7629-229E-ADC7-F344-FC96BE4CDA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259571-2E52-0377-3407-E68DAE0E7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FDB1-D3C3-4F7D-9B05-18012B882A9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773D7D-CE36-ECD5-6A29-55191317C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4B69A-46B7-4D20-F497-CFCAEBAC2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B28-A499-41CF-AE19-0C115722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0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56B8F-2B76-BB55-687E-D9EB393A9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F660-1D91-C330-4808-F732BAAE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FDB1-D3C3-4F7D-9B05-18012B882A9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669906-2B94-51A5-31D0-9AD470282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F40C6-84C6-10AF-9A21-77DD922C1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B28-A499-41CF-AE19-0C115722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0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DABE6B-9BD8-F34B-AAB5-0F8CA665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FDB1-D3C3-4F7D-9B05-18012B882A9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E84A9E-8446-B850-92E3-486BD0FC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96F01-B29F-F40D-63FE-5F28B1465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B28-A499-41CF-AE19-0C115722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6C41F-2145-B679-8C45-D8BDF474C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BC97B-9B29-C853-DC10-AC9604843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921D2-0182-D57E-7AC6-6D112EA50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48EFD-FE2F-AE2B-2367-8DD808C1D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FDB1-D3C3-4F7D-9B05-18012B882A9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BF01F-7F58-2B78-CE10-76C8783B3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1BBB6-0E37-618C-59C9-5AB3D6FA5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B28-A499-41CF-AE19-0C115722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4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99E41-A511-E7BC-8B5F-E0351ECB0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0E686A-10F7-448A-3243-B6851C3B73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5BDE1-4D30-67A1-89A2-256932DC7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17AA2-9A56-45CE-851E-2D1299360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FDB1-D3C3-4F7D-9B05-18012B882A9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926C4-345E-FE21-C940-ECA394A0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F26D4F-72E0-0F5C-B403-C8956AC5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B28-A499-41CF-AE19-0C115722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8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342A03-E29C-CD5B-C962-BC33D947B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23AAC-F9DC-A216-D851-93214D052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BAA7A-8E75-2449-A949-63B8B1832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99FDB1-D3C3-4F7D-9B05-18012B882A9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BC4D6-892F-E093-BF33-A957DF4E8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BCA3D-B242-F0FF-6088-1B1FD1B63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23FB28-A499-41CF-AE19-0C115722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ory pin image">
            <a:extLst>
              <a:ext uri="{FF2B5EF4-FFF2-40B4-BE49-F238E27FC236}">
                <a16:creationId xmlns:a16="http://schemas.microsoft.com/office/drawing/2014/main" id="{F98470B4-4389-8946-7745-F819B586F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55"/>
          <a:stretch>
            <a:fillRect/>
          </a:stretch>
        </p:blipFill>
        <p:spPr bwMode="auto">
          <a:xfrm>
            <a:off x="5334000" y="5607698"/>
            <a:ext cx="3782008" cy="125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CD9BC3-0830-C5C2-0E4A-63842BCB80AE}"/>
              </a:ext>
            </a:extLst>
          </p:cNvPr>
          <p:cNvSpPr/>
          <p:nvPr/>
        </p:nvSpPr>
        <p:spPr>
          <a:xfrm>
            <a:off x="0" y="0"/>
            <a:ext cx="5334000" cy="6858000"/>
          </a:xfrm>
          <a:prstGeom prst="rect">
            <a:avLst/>
          </a:prstGeom>
          <a:solidFill>
            <a:srgbClr val="F9B7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09091F-7412-066E-F8F0-E6328EFC7822}"/>
              </a:ext>
            </a:extLst>
          </p:cNvPr>
          <p:cNvSpPr txBox="1"/>
          <p:nvPr/>
        </p:nvSpPr>
        <p:spPr>
          <a:xfrm>
            <a:off x="1763486" y="5494958"/>
            <a:ext cx="1866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cap="all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05 . 02 . 26</a:t>
            </a:r>
          </a:p>
        </p:txBody>
      </p:sp>
      <p:pic>
        <p:nvPicPr>
          <p:cNvPr id="10" name="Picture 9" descr="Story pin image">
            <a:extLst>
              <a:ext uri="{FF2B5EF4-FFF2-40B4-BE49-F238E27FC236}">
                <a16:creationId xmlns:a16="http://schemas.microsoft.com/office/drawing/2014/main" id="{F834702D-367D-B2BF-682C-1D9E3A707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B39D29B6-2998-1372-1BCD-40ABD27AD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916"/>
            <a:ext cx="5324168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6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2E1295-CDB5-1331-DD5C-90253CA31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0349" y="283139"/>
            <a:ext cx="3822189" cy="1899912"/>
          </a:xfrm>
        </p:spPr>
        <p:txBody>
          <a:bodyPr>
            <a:normAutofit/>
          </a:bodyPr>
          <a:lstStyle/>
          <a:p>
            <a:r>
              <a:rPr lang="en-US" cap="all">
                <a:solidFill>
                  <a:srgbClr val="D4654A"/>
                </a:solidFill>
                <a:latin typeface="Avenir Next LT Pro Light" panose="020B0304020202020204" pitchFamily="34" charset="0"/>
              </a:rPr>
              <a:t>Questions</a:t>
            </a:r>
            <a:endParaRPr lang="en-US" cap="all" dirty="0">
              <a:solidFill>
                <a:srgbClr val="D4654A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1998D-0D39-681A-58C0-AEA8FEB99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3394" y="1977403"/>
            <a:ext cx="4648553" cy="4136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venir Next LT Pro Light" panose="020B0304020202020204" pitchFamily="34" charset="0"/>
              </a:rPr>
              <a:t>We hope this presentation helped cleared some of your questions. </a:t>
            </a:r>
          </a:p>
          <a:p>
            <a:pPr marL="0" indent="0">
              <a:buNone/>
            </a:pPr>
            <a:r>
              <a:rPr lang="en-US" sz="2000" dirty="0">
                <a:latin typeface="Avenir Next LT Pro Light" panose="020B0304020202020204" pitchFamily="34" charset="0"/>
              </a:rPr>
              <a:t>If you have any additional questions, please call or text Aurelie at +1.240.755.1549. </a:t>
            </a:r>
          </a:p>
          <a:p>
            <a:pPr marL="0" indent="0">
              <a:buNone/>
            </a:pPr>
            <a:r>
              <a:rPr lang="en-US" sz="2000" dirty="0">
                <a:latin typeface="Avenir Next LT Pro Light" panose="020B0304020202020204" pitchFamily="34" charset="0"/>
              </a:rPr>
              <a:t>This number is available on </a:t>
            </a:r>
            <a:r>
              <a:rPr lang="en-US" sz="2000" dirty="0" err="1">
                <a:latin typeface="Avenir Next LT Pro Light" panose="020B0304020202020204" pitchFamily="34" charset="0"/>
              </a:rPr>
              <a:t>whatsapp</a:t>
            </a:r>
            <a:r>
              <a:rPr lang="en-US" sz="2000" dirty="0">
                <a:latin typeface="Avenir Next LT Pro Light" panose="020B0304020202020204" pitchFamily="34" charset="0"/>
              </a:rPr>
              <a:t>. You are also welcome to email aurelie.fah@afkevents.com.</a:t>
            </a:r>
          </a:p>
        </p:txBody>
      </p:sp>
      <p:pic>
        <p:nvPicPr>
          <p:cNvPr id="1030" name="Picture 6" descr="This may contain: the inside of a church with chandeliers and flowers on the pews,">
            <a:extLst>
              <a:ext uri="{FF2B5EF4-FFF2-40B4-BE49-F238E27FC236}">
                <a16:creationId xmlns:a16="http://schemas.microsoft.com/office/drawing/2014/main" id="{53052B8C-105B-48D8-F8D6-56CFA85E2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65" y="-1716277"/>
            <a:ext cx="6396967" cy="85742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155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E635BC-0649-889B-709F-5153E3BE1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63F3560-72F9-DF42-88B2-3422B8866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9D84A7BB-E434-00A6-B2D2-A37C5C537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1C0D0-4471-612D-4ACA-05395BF10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191" y="344035"/>
            <a:ext cx="3822189" cy="1899912"/>
          </a:xfrm>
        </p:spPr>
        <p:txBody>
          <a:bodyPr>
            <a:normAutofit/>
          </a:bodyPr>
          <a:lstStyle/>
          <a:p>
            <a:r>
              <a:rPr lang="en-US" cap="all" dirty="0">
                <a:solidFill>
                  <a:srgbClr val="D4654A"/>
                </a:solidFill>
                <a:latin typeface="Avenir Next LT Pro Light" panose="020B0304020202020204" pitchFamily="34" charset="0"/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E9DE6-ADB4-68DD-EC6D-CF077AC66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3113" y="1848194"/>
            <a:ext cx="4576195" cy="41362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>
                <a:latin typeface="Avenir Next LT Pro Light" panose="020B0304020202020204" pitchFamily="34" charset="0"/>
              </a:rPr>
              <a:t>Nous espérons que cette présentation a permis de répondre à certaines de vos questions.</a:t>
            </a:r>
          </a:p>
          <a:p>
            <a:pPr marL="0" indent="0">
              <a:buNone/>
            </a:pPr>
            <a:endParaRPr lang="fr-FR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venir Next LT Pro Light" panose="020B0304020202020204" pitchFamily="34" charset="0"/>
              </a:rPr>
              <a:t>Pour toute question supplémentaire, veuillez contacter Aurélie par téléphone ou SMS au +1 240 755 1549.</a:t>
            </a:r>
          </a:p>
          <a:p>
            <a:pPr marL="0" indent="0">
              <a:buNone/>
            </a:pPr>
            <a:endParaRPr lang="fr-FR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venir Next LT Pro Light" panose="020B0304020202020204" pitchFamily="34" charset="0"/>
              </a:rPr>
              <a:t>Ce numéro est également disponible sur WhatsApp. Vous pouvez aussi lui écrire à l’adresse aurelie.fah@afkevents.com.</a:t>
            </a:r>
          </a:p>
        </p:txBody>
      </p:sp>
      <p:pic>
        <p:nvPicPr>
          <p:cNvPr id="5" name="Picture 6" descr="This may contain: the inside of a church with chandeliers and flowers on the pews,">
            <a:extLst>
              <a:ext uri="{FF2B5EF4-FFF2-40B4-BE49-F238E27FC236}">
                <a16:creationId xmlns:a16="http://schemas.microsoft.com/office/drawing/2014/main" id="{7DD6AD90-62B0-2FF7-FF95-1FEB61F45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65" y="0"/>
            <a:ext cx="5116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183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2715E-32D6-790F-ED1E-0BB2C50F9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ory pin image">
            <a:extLst>
              <a:ext uri="{FF2B5EF4-FFF2-40B4-BE49-F238E27FC236}">
                <a16:creationId xmlns:a16="http://schemas.microsoft.com/office/drawing/2014/main" id="{7963C38A-D5E5-9C37-F3DB-6BADC14F5B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55"/>
          <a:stretch>
            <a:fillRect/>
          </a:stretch>
        </p:blipFill>
        <p:spPr bwMode="auto">
          <a:xfrm>
            <a:off x="5334000" y="5607698"/>
            <a:ext cx="3782008" cy="125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005D46-A4C8-DB6C-5EA3-E125FBDA499B}"/>
              </a:ext>
            </a:extLst>
          </p:cNvPr>
          <p:cNvSpPr/>
          <p:nvPr/>
        </p:nvSpPr>
        <p:spPr>
          <a:xfrm>
            <a:off x="0" y="0"/>
            <a:ext cx="5334000" cy="6858000"/>
          </a:xfrm>
          <a:prstGeom prst="rect">
            <a:avLst/>
          </a:prstGeom>
          <a:solidFill>
            <a:srgbClr val="F9B7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0304DC-C7E6-E342-322F-E8836375A79F}"/>
              </a:ext>
            </a:extLst>
          </p:cNvPr>
          <p:cNvSpPr txBox="1"/>
          <p:nvPr/>
        </p:nvSpPr>
        <p:spPr>
          <a:xfrm>
            <a:off x="1763486" y="5494958"/>
            <a:ext cx="1866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cap="all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05 . 02 . 26</a:t>
            </a:r>
          </a:p>
        </p:txBody>
      </p:sp>
      <p:pic>
        <p:nvPicPr>
          <p:cNvPr id="10" name="Picture 9" descr="Story pin image">
            <a:extLst>
              <a:ext uri="{FF2B5EF4-FFF2-40B4-BE49-F238E27FC236}">
                <a16:creationId xmlns:a16="http://schemas.microsoft.com/office/drawing/2014/main" id="{B2F97492-6DB8-744B-8A9A-9F4ED9A1B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5C7A0F7D-8006-0485-256C-04BF6EAA2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916"/>
            <a:ext cx="5324168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2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3A3AC-A262-733D-870A-E3DE4380B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91000" cy="1325563"/>
          </a:xfrm>
        </p:spPr>
        <p:txBody>
          <a:bodyPr/>
          <a:lstStyle/>
          <a:p>
            <a:r>
              <a:rPr lang="en-US" cap="all" dirty="0">
                <a:solidFill>
                  <a:srgbClr val="F9B795"/>
                </a:solidFill>
                <a:latin typeface="Avenir Next LT Pro Light" panose="020B0304020202020204" pitchFamily="34" charset="0"/>
              </a:rPr>
              <a:t>HELLO</a:t>
            </a:r>
            <a:r>
              <a:rPr lang="en-US" cap="all" dirty="0">
                <a:latin typeface="Avenir Next LT Pro Light" panose="020B0304020202020204" pitchFamily="34" charset="0"/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B7746-7D55-12A4-BD3F-45519F25A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0351"/>
            <a:ext cx="4844845" cy="5167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Avenir Next LT Pro Light" panose="020B0304020202020204" pitchFamily="34" charset="0"/>
              </a:rPr>
              <a:t>Dear Guests,</a:t>
            </a:r>
          </a:p>
          <a:p>
            <a:pPr marL="0" indent="0">
              <a:buNone/>
            </a:pPr>
            <a:r>
              <a:rPr lang="en-US" sz="1800" dirty="0">
                <a:latin typeface="Avenir Next LT Pro Light" panose="020B0304020202020204" pitchFamily="34" charset="0"/>
              </a:rPr>
              <a:t>We are overjoyed and deeply grateful that you will be joining us May 2</a:t>
            </a:r>
            <a:r>
              <a:rPr lang="en-US" sz="1800" baseline="30000" dirty="0">
                <a:latin typeface="Avenir Next LT Pro Light" panose="020B0304020202020204" pitchFamily="34" charset="0"/>
              </a:rPr>
              <a:t>nd</a:t>
            </a:r>
            <a:r>
              <a:rPr lang="en-US" sz="1800" dirty="0">
                <a:latin typeface="Avenir Next LT Pro Light" panose="020B0304020202020204" pitchFamily="34" charset="0"/>
              </a:rPr>
              <a:t>, 2026 to celebrate our wedding. This milestone means the world to us, and we look forward to sharing such a special day with you!</a:t>
            </a:r>
          </a:p>
          <a:p>
            <a:pPr marL="0" indent="0">
              <a:buNone/>
            </a:pPr>
            <a:r>
              <a:rPr lang="en-US" sz="1800" dirty="0">
                <a:latin typeface="Avenir Next LT Pro Light" panose="020B0304020202020204" pitchFamily="34" charset="0"/>
              </a:rPr>
              <a:t>You may be curious about the dress code and theme colors, so to help you feel fully prepared and stylish, we’ve put together a fun presentation with all the details you’ll need. Of course, our dress code is not mandatory—your presence is what matters most to us.</a:t>
            </a:r>
          </a:p>
          <a:p>
            <a:pPr marL="0" indent="0">
              <a:buNone/>
            </a:pPr>
            <a:r>
              <a:rPr lang="en-US" sz="1800" dirty="0">
                <a:latin typeface="Avenir Next LT Pro Light" panose="020B0304020202020204" pitchFamily="34" charset="0"/>
              </a:rPr>
              <a:t>With all our love, </a:t>
            </a:r>
          </a:p>
          <a:p>
            <a:pPr marL="0" indent="0">
              <a:buNone/>
            </a:pPr>
            <a:r>
              <a:rPr lang="en-US" sz="4100" dirty="0">
                <a:latin typeface="Cochocib Script Latin Pro" panose="02000503000000020003" pitchFamily="2" charset="0"/>
              </a:rPr>
              <a:t>Joseph &amp; Aurelie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84D29E-13B6-6AAC-BF8E-E8955D92CC20}"/>
              </a:ext>
            </a:extLst>
          </p:cNvPr>
          <p:cNvSpPr txBox="1">
            <a:spLocks/>
          </p:cNvSpPr>
          <p:nvPr/>
        </p:nvSpPr>
        <p:spPr>
          <a:xfrm>
            <a:off x="6311590" y="449100"/>
            <a:ext cx="5183724" cy="931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all" dirty="0">
                <a:solidFill>
                  <a:srgbClr val="D4654A"/>
                </a:solidFill>
                <a:latin typeface="Avenir Next LT Pro Light" panose="020B0304020202020204" pitchFamily="34" charset="0"/>
              </a:rPr>
              <a:t>BONJOUR</a:t>
            </a:r>
            <a:r>
              <a:rPr lang="en-US" sz="6000" dirty="0">
                <a:solidFill>
                  <a:srgbClr val="F9DDD9"/>
                </a:solidFill>
              </a:rPr>
              <a:t>	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03C751-95D3-78B6-DE4C-E51BFEA51E6C}"/>
              </a:ext>
            </a:extLst>
          </p:cNvPr>
          <p:cNvSpPr txBox="1">
            <a:spLocks/>
          </p:cNvSpPr>
          <p:nvPr/>
        </p:nvSpPr>
        <p:spPr>
          <a:xfrm>
            <a:off x="6396446" y="1690687"/>
            <a:ext cx="4957354" cy="51673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900" dirty="0">
                <a:latin typeface="Avenir Next LT Pro Light" panose="020B0304020202020204" pitchFamily="34" charset="0"/>
              </a:rPr>
              <a:t>Chers Invités,</a:t>
            </a:r>
          </a:p>
          <a:p>
            <a:pPr marL="0" indent="0">
              <a:buNone/>
            </a:pPr>
            <a:r>
              <a:rPr lang="fr-FR" sz="1900" dirty="0">
                <a:latin typeface="Avenir Next LT Pro Light" panose="020B0304020202020204" pitchFamily="34" charset="0"/>
              </a:rPr>
              <a:t>Nous sommes ravis et profondément reconnaissants de savoir que vous serez à nos côtés le 2 mai 2026 pour célébrer notre mariage! Célébrer cet événement est très important pour nous, et nous avons hâte de partager cette journée si spéciale avec vous !</a:t>
            </a:r>
          </a:p>
          <a:p>
            <a:pPr marL="0" indent="0">
              <a:buNone/>
            </a:pPr>
            <a:r>
              <a:rPr lang="fr-FR" sz="1900" dirty="0">
                <a:latin typeface="Avenir Next LT Pro Light" panose="020B0304020202020204" pitchFamily="34" charset="0"/>
              </a:rPr>
              <a:t>Vous vous demandez peut-être quel est le code vestimentaire et les couleurs du thème. Pour vous aider à vous préparer au mieux et à être élégants, nous avons préparé une présentation ludique avec tous les détails nécessaires. Bien sûr, le port de la tenue n'est pas obligatoire ; ce qui compte le plus pour nous, c'est votre présence.</a:t>
            </a:r>
          </a:p>
          <a:p>
            <a:pPr marL="0" indent="0">
              <a:buNone/>
            </a:pPr>
            <a:endParaRPr lang="fr-FR" sz="600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fr-FR" sz="1900" dirty="0">
                <a:latin typeface="Avenir Next LT Pro Light" panose="020B0304020202020204" pitchFamily="34" charset="0"/>
              </a:rPr>
              <a:t>Avec toute notre affection, </a:t>
            </a:r>
          </a:p>
          <a:p>
            <a:pPr marL="0" indent="0">
              <a:buNone/>
            </a:pPr>
            <a:r>
              <a:rPr lang="fr-FR" sz="4800" dirty="0">
                <a:latin typeface="Cochocib Script Latin Pro" panose="02000503000000020003" pitchFamily="2" charset="0"/>
              </a:rPr>
              <a:t>Joseph et Aurélie</a:t>
            </a:r>
            <a:endParaRPr lang="en-US" sz="4800" dirty="0">
              <a:latin typeface="Cochocib Script Latin Pro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8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3CF00F-82D0-0DBA-75D5-1D01B452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98C5E0-C55D-41DA-3A71-FC6B93EAA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10941"/>
            <a:ext cx="10945037" cy="1133856"/>
          </a:xfrm>
        </p:spPr>
        <p:txBody>
          <a:bodyPr anchor="t">
            <a:normAutofit/>
          </a:bodyPr>
          <a:lstStyle/>
          <a:p>
            <a:r>
              <a:rPr lang="en-US" sz="3600" cap="all" dirty="0">
                <a:solidFill>
                  <a:srgbClr val="D4654A"/>
                </a:solidFill>
                <a:latin typeface="Avenir Next LT Pro Light" panose="020B0304020202020204" pitchFamily="34" charset="0"/>
              </a:rPr>
              <a:t>Table</a:t>
            </a:r>
            <a:r>
              <a:rPr lang="en-US" sz="3600" dirty="0"/>
              <a:t> </a:t>
            </a:r>
            <a:r>
              <a:rPr lang="en-US" sz="3600" cap="all" dirty="0">
                <a:solidFill>
                  <a:srgbClr val="D4654A"/>
                </a:solidFill>
                <a:latin typeface="Avenir Next LT Pro Light" panose="020B0304020202020204" pitchFamily="34" charset="0"/>
              </a:rPr>
              <a:t>of</a:t>
            </a:r>
            <a:r>
              <a:rPr lang="en-US" sz="3600" dirty="0"/>
              <a:t> </a:t>
            </a:r>
            <a:r>
              <a:rPr lang="en-US" sz="3600" cap="all" dirty="0">
                <a:solidFill>
                  <a:srgbClr val="D4654A"/>
                </a:solidFill>
                <a:latin typeface="Avenir Next LT Pro Light" panose="020B0304020202020204" pitchFamily="34" charset="0"/>
              </a:rPr>
              <a:t>Content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8E0A94C-DDD6-2F67-9F2B-E24245E467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107159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StackedSequentialRowTable"/>
                  </p202:designTagLst>
                </p202:designPr>
              </p:ext>
            </p:extLst>
          </p:nvPr>
        </p:nvGraphicFramePr>
        <p:xfrm>
          <a:off x="612648" y="2029399"/>
          <a:ext cx="4696469" cy="4117660"/>
        </p:xfrm>
        <a:graphic>
          <a:graphicData uri="http://schemas.openxmlformats.org/drawingml/2006/table">
            <a:tbl>
              <a:tblPr bandRow="1">
                <a:noFill/>
                <a:tableStyleId>{5C22544A-7EE6-4342-B048-85BDC9FD1C3A}</a:tableStyleId>
              </a:tblPr>
              <a:tblGrid>
                <a:gridCol w="1060555">
                  <a:extLst>
                    <a:ext uri="{9D8B030D-6E8A-4147-A177-3AD203B41FA5}">
                      <a16:colId xmlns:a16="http://schemas.microsoft.com/office/drawing/2014/main" val="1414560152"/>
                    </a:ext>
                  </a:extLst>
                </a:gridCol>
                <a:gridCol w="3635914">
                  <a:extLst>
                    <a:ext uri="{9D8B030D-6E8A-4147-A177-3AD203B41FA5}">
                      <a16:colId xmlns:a16="http://schemas.microsoft.com/office/drawing/2014/main" val="2000627019"/>
                    </a:ext>
                  </a:extLst>
                </a:gridCol>
              </a:tblGrid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300" b="1" cap="none" spc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01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cap="none" spc="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Wedding Colors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cap="none" spc="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Couleur Du Marriage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535896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300" b="1" cap="none" spc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02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cap="none" spc="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Dress Code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kern="1200" cap="none" spc="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ea typeface="+mn-ea"/>
                          <a:cs typeface="+mn-cs"/>
                        </a:rPr>
                        <a:t>Code </a:t>
                      </a:r>
                      <a:r>
                        <a:rPr lang="en-US" sz="1400" b="0" i="1" kern="1200" cap="none" spc="0" dirty="0" err="1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ea typeface="+mn-ea"/>
                          <a:cs typeface="+mn-cs"/>
                        </a:rPr>
                        <a:t>Vestimentaire</a:t>
                      </a:r>
                      <a:endParaRPr lang="en-US" sz="1400" b="0" i="1" kern="1200" cap="none" spc="0" dirty="0">
                        <a:solidFill>
                          <a:schemeClr val="tx1"/>
                        </a:solidFill>
                        <a:latin typeface="Avenir Next LT Pro Light" panose="020B0304020202020204" pitchFamily="34" charset="0"/>
                        <a:ea typeface="+mn-ea"/>
                        <a:cs typeface="+mn-cs"/>
                      </a:endParaRP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671128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300" b="1" cap="none" spc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03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100" b="0" cap="none" spc="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Women’s Colors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1" kern="1200" cap="none" spc="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ea typeface="+mn-ea"/>
                          <a:cs typeface="+mn-cs"/>
                        </a:rPr>
                        <a:t>Couleur pour femmes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780481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300" b="1" cap="none" spc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04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cap="none" spc="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Men’s Colors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1" kern="1200" cap="none" spc="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ea typeface="+mn-ea"/>
                          <a:cs typeface="+mn-cs"/>
                        </a:rPr>
                        <a:t>Couleur pour hommes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440629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300" b="1" cap="none" spc="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05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100" b="0" cap="none" spc="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Questions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cap="none" spc="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Questions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097172"/>
                  </a:ext>
                </a:extLst>
              </a:tr>
            </a:tbl>
          </a:graphicData>
        </a:graphic>
      </p:graphicFrame>
      <p:pic>
        <p:nvPicPr>
          <p:cNvPr id="3" name="Picture 2" descr="Story pin image">
            <a:extLst>
              <a:ext uri="{FF2B5EF4-FFF2-40B4-BE49-F238E27FC236}">
                <a16:creationId xmlns:a16="http://schemas.microsoft.com/office/drawing/2014/main" id="{D8C95E70-0454-1791-FA45-C13679498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28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022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06F24-4236-57EA-73A4-B13DFF61B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17200"/>
            <a:ext cx="9932359" cy="1325563"/>
          </a:xfrm>
        </p:spPr>
        <p:txBody>
          <a:bodyPr>
            <a:normAutofit/>
          </a:bodyPr>
          <a:lstStyle/>
          <a:p>
            <a:r>
              <a:rPr lang="en-US" sz="3600" cap="all" dirty="0">
                <a:solidFill>
                  <a:srgbClr val="F9B795"/>
                </a:solidFill>
                <a:latin typeface="Avenir Next LT Pro Light" panose="020B0304020202020204" pitchFamily="34" charset="0"/>
              </a:rPr>
              <a:t>Wedding</a:t>
            </a:r>
            <a:r>
              <a:rPr lang="en-US" sz="3600" dirty="0">
                <a:solidFill>
                  <a:srgbClr val="F9B795"/>
                </a:solidFill>
              </a:rPr>
              <a:t> </a:t>
            </a:r>
            <a:r>
              <a:rPr lang="en-US" sz="3600" cap="all" dirty="0">
                <a:solidFill>
                  <a:srgbClr val="F9B795"/>
                </a:solidFill>
                <a:latin typeface="Avenir Next LT Pro Light" panose="020B0304020202020204" pitchFamily="34" charset="0"/>
              </a:rPr>
              <a:t>Colors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40DE3-70BF-31B2-2AE2-24734E5BB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321629" cy="4759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venir Next LT Pro Light" panose="020B0304020202020204" pitchFamily="34" charset="0"/>
              </a:rPr>
              <a:t>Our wedding color palette is called "Sunset." We chose these colors to reflect our feelings of happiness, joy, and celebration as we mark the end of a ten-year chapter in our lives. </a:t>
            </a:r>
          </a:p>
          <a:p>
            <a:pPr marL="0" indent="0">
              <a:buNone/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venir Next LT Pro Light" panose="020B0304020202020204" pitchFamily="34" charset="0"/>
              </a:rPr>
              <a:t>We are getting married at 6 PM, and by the time the ceremony concludes, the sun will set at 8 PM—perfectly timed for us to begin the celebration!</a:t>
            </a:r>
          </a:p>
        </p:txBody>
      </p:sp>
      <p:pic>
        <p:nvPicPr>
          <p:cNvPr id="4" name="Picture 2" descr="Story pin image">
            <a:extLst>
              <a:ext uri="{FF2B5EF4-FFF2-40B4-BE49-F238E27FC236}">
                <a16:creationId xmlns:a16="http://schemas.microsoft.com/office/drawing/2014/main" id="{AA470FB0-7DDC-C63D-DDCB-D22C249AA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228" y="1825625"/>
            <a:ext cx="3173132" cy="475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his may contain: the different shades of pink and orange are shown in this graphic style, with text below them">
            <a:extLst>
              <a:ext uri="{FF2B5EF4-FFF2-40B4-BE49-F238E27FC236}">
                <a16:creationId xmlns:a16="http://schemas.microsoft.com/office/drawing/2014/main" id="{E860F198-1B22-FB51-0BCE-E9357436F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794" y="1825625"/>
            <a:ext cx="2678433" cy="475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E2C1133-064D-135D-767C-B1D11AF28917}"/>
              </a:ext>
            </a:extLst>
          </p:cNvPr>
          <p:cNvSpPr/>
          <p:nvPr/>
        </p:nvSpPr>
        <p:spPr>
          <a:xfrm>
            <a:off x="7572511" y="621511"/>
            <a:ext cx="836593" cy="817245"/>
          </a:xfrm>
          <a:prstGeom prst="ellipse">
            <a:avLst/>
          </a:prstGeom>
          <a:solidFill>
            <a:srgbClr val="F19E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56A970-6CF2-495A-3E50-0021028BA9E6}"/>
              </a:ext>
            </a:extLst>
          </p:cNvPr>
          <p:cNvSpPr/>
          <p:nvPr/>
        </p:nvSpPr>
        <p:spPr>
          <a:xfrm>
            <a:off x="8574050" y="632105"/>
            <a:ext cx="836593" cy="817245"/>
          </a:xfrm>
          <a:prstGeom prst="ellipse">
            <a:avLst/>
          </a:prstGeom>
          <a:solidFill>
            <a:srgbClr val="F1AF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97EF4C-8F8F-8D6B-62A3-762CD7E126CA}"/>
              </a:ext>
            </a:extLst>
          </p:cNvPr>
          <p:cNvSpPr/>
          <p:nvPr/>
        </p:nvSpPr>
        <p:spPr>
          <a:xfrm>
            <a:off x="9575589" y="621510"/>
            <a:ext cx="836593" cy="817245"/>
          </a:xfrm>
          <a:prstGeom prst="ellipse">
            <a:avLst/>
          </a:prstGeom>
          <a:solidFill>
            <a:srgbClr val="FFDD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91EDC37-8FB2-53C6-7005-C1C6EA256276}"/>
              </a:ext>
            </a:extLst>
          </p:cNvPr>
          <p:cNvSpPr/>
          <p:nvPr/>
        </p:nvSpPr>
        <p:spPr>
          <a:xfrm>
            <a:off x="6570972" y="621511"/>
            <a:ext cx="836593" cy="817245"/>
          </a:xfrm>
          <a:prstGeom prst="ellipse">
            <a:avLst/>
          </a:prstGeom>
          <a:solidFill>
            <a:srgbClr val="FFE2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BEA4683-896F-960A-F5E0-468E27F91E6B}"/>
              </a:ext>
            </a:extLst>
          </p:cNvPr>
          <p:cNvSpPr/>
          <p:nvPr/>
        </p:nvSpPr>
        <p:spPr>
          <a:xfrm>
            <a:off x="10577128" y="621509"/>
            <a:ext cx="836593" cy="817245"/>
          </a:xfrm>
          <a:prstGeom prst="ellipse">
            <a:avLst/>
          </a:prstGeom>
          <a:solidFill>
            <a:srgbClr val="F9DD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01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2B151-270D-A12B-B662-B0501E202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2A1F2-AC38-B933-F9F4-134E5B829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17200"/>
            <a:ext cx="9932359" cy="1325563"/>
          </a:xfrm>
        </p:spPr>
        <p:txBody>
          <a:bodyPr>
            <a:normAutofit/>
          </a:bodyPr>
          <a:lstStyle/>
          <a:p>
            <a:br>
              <a:rPr lang="en-US" sz="3600" dirty="0"/>
            </a:br>
            <a:r>
              <a:rPr lang="en-US" sz="3600" cap="all" dirty="0">
                <a:solidFill>
                  <a:srgbClr val="F9B795"/>
                </a:solidFill>
                <a:latin typeface="Avenir Next LT Pro Light" panose="020B0304020202020204" pitchFamily="34" charset="0"/>
              </a:rPr>
              <a:t>COULEURS DU MARIAGE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5840D-F63C-6470-D83F-2EC279D03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321629" cy="47596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>
                <a:latin typeface="Avenir Next LT Pro Light" panose="020B0304020202020204" pitchFamily="34" charset="0"/>
              </a:rPr>
              <a:t>La combination des couleurs pour le mariage donne le « Coucher du Soleil ». Nous avons choisi ces couleurs pour refléter notre bonheur, notre joie et notre envie de célébrer la fin d'une décennie de vie commune.</a:t>
            </a:r>
          </a:p>
          <a:p>
            <a:pPr marL="0" indent="0">
              <a:buNone/>
            </a:pPr>
            <a:endParaRPr lang="fr-FR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venir Next LT Pro Light" panose="020B0304020202020204" pitchFamily="34" charset="0"/>
              </a:rPr>
              <a:t>La cérémonie de mariage commencera à 18h et, s’</a:t>
            </a:r>
            <a:r>
              <a:rPr lang="fr-FR" dirty="0" err="1">
                <a:latin typeface="Avenir Next LT Pro Light" panose="020B0304020202020204" pitchFamily="34" charset="0"/>
              </a:rPr>
              <a:t>achevera</a:t>
            </a:r>
            <a:r>
              <a:rPr lang="fr-FR" dirty="0">
                <a:latin typeface="Avenir Next LT Pro Light" panose="020B0304020202020204" pitchFamily="34" charset="0"/>
              </a:rPr>
              <a:t> exactement à 20h, en pure coïncidence avec le couché du soleil.</a:t>
            </a:r>
          </a:p>
        </p:txBody>
      </p:sp>
      <p:pic>
        <p:nvPicPr>
          <p:cNvPr id="4" name="Picture 2" descr="Story pin image">
            <a:extLst>
              <a:ext uri="{FF2B5EF4-FFF2-40B4-BE49-F238E27FC236}">
                <a16:creationId xmlns:a16="http://schemas.microsoft.com/office/drawing/2014/main" id="{8FDA97BA-934A-5F8A-72C2-D6FB3938B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228" y="1825625"/>
            <a:ext cx="3173132" cy="475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his may contain: the different shades of pink and orange are shown in this graphic style, with text below them">
            <a:extLst>
              <a:ext uri="{FF2B5EF4-FFF2-40B4-BE49-F238E27FC236}">
                <a16:creationId xmlns:a16="http://schemas.microsoft.com/office/drawing/2014/main" id="{02DD55FC-131F-EFBC-D94B-45AB966D3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794" y="1825625"/>
            <a:ext cx="2678433" cy="475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48B87DF-2824-6F4B-7A1F-1D1470B92641}"/>
              </a:ext>
            </a:extLst>
          </p:cNvPr>
          <p:cNvSpPr/>
          <p:nvPr/>
        </p:nvSpPr>
        <p:spPr>
          <a:xfrm>
            <a:off x="7760769" y="621511"/>
            <a:ext cx="836593" cy="817245"/>
          </a:xfrm>
          <a:prstGeom prst="ellipse">
            <a:avLst/>
          </a:prstGeom>
          <a:solidFill>
            <a:srgbClr val="F19E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72FF5F-9F66-7F24-EDE4-17A74BE26821}"/>
              </a:ext>
            </a:extLst>
          </p:cNvPr>
          <p:cNvSpPr/>
          <p:nvPr/>
        </p:nvSpPr>
        <p:spPr>
          <a:xfrm>
            <a:off x="8762308" y="632105"/>
            <a:ext cx="836593" cy="817245"/>
          </a:xfrm>
          <a:prstGeom prst="ellipse">
            <a:avLst/>
          </a:prstGeom>
          <a:solidFill>
            <a:srgbClr val="F1AF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C6BF4B-C126-BC32-2E33-AC878B359007}"/>
              </a:ext>
            </a:extLst>
          </p:cNvPr>
          <p:cNvSpPr/>
          <p:nvPr/>
        </p:nvSpPr>
        <p:spPr>
          <a:xfrm>
            <a:off x="9763847" y="621510"/>
            <a:ext cx="836593" cy="817245"/>
          </a:xfrm>
          <a:prstGeom prst="ellipse">
            <a:avLst/>
          </a:prstGeom>
          <a:solidFill>
            <a:srgbClr val="FFDD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19DB20-ECA6-48BB-2AD6-7BE5B81274DA}"/>
              </a:ext>
            </a:extLst>
          </p:cNvPr>
          <p:cNvSpPr/>
          <p:nvPr/>
        </p:nvSpPr>
        <p:spPr>
          <a:xfrm>
            <a:off x="6759230" y="621511"/>
            <a:ext cx="836593" cy="817245"/>
          </a:xfrm>
          <a:prstGeom prst="ellipse">
            <a:avLst/>
          </a:prstGeom>
          <a:solidFill>
            <a:srgbClr val="FFE2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865E49A-B740-A558-900D-CE6D5CB205B0}"/>
              </a:ext>
            </a:extLst>
          </p:cNvPr>
          <p:cNvSpPr/>
          <p:nvPr/>
        </p:nvSpPr>
        <p:spPr>
          <a:xfrm>
            <a:off x="10765386" y="621509"/>
            <a:ext cx="836593" cy="817245"/>
          </a:xfrm>
          <a:prstGeom prst="ellipse">
            <a:avLst/>
          </a:prstGeom>
          <a:solidFill>
            <a:srgbClr val="F9DD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83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5" name="Rectangle 105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4E911-EF13-B5BA-C6D9-F547EACF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 cap="all" dirty="0">
                <a:solidFill>
                  <a:srgbClr val="D4654A"/>
                </a:solidFill>
                <a:latin typeface="Avenir Next LT Pro Light" panose="020B0304020202020204" pitchFamily="34" charset="0"/>
              </a:rPr>
              <a:t>Dress</a:t>
            </a:r>
            <a:r>
              <a:rPr lang="en-US" sz="4000" dirty="0">
                <a:solidFill>
                  <a:srgbClr val="D4654A"/>
                </a:solidFill>
              </a:rPr>
              <a:t> </a:t>
            </a:r>
            <a:r>
              <a:rPr lang="en-US" sz="4000" cap="all" dirty="0">
                <a:solidFill>
                  <a:srgbClr val="D4654A"/>
                </a:solidFill>
                <a:latin typeface="Avenir Next LT Pro Light" panose="020B0304020202020204" pitchFamily="34" charset="0"/>
              </a:rPr>
              <a:t>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CCC5D-6FAA-2748-19EB-F3C5DAFC7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630" y="2098028"/>
            <a:ext cx="5429649" cy="403607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600" b="1" dirty="0">
                <a:latin typeface="Avenir Next LT Pro Light" panose="020B0304020202020204" pitchFamily="34" charset="0"/>
              </a:rPr>
              <a:t>Black-tie</a:t>
            </a:r>
          </a:p>
          <a:p>
            <a:pPr marL="0" indent="0">
              <a:buNone/>
            </a:pPr>
            <a:endParaRPr lang="en-US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venir Next LT Pro Light" panose="020B0304020202020204" pitchFamily="34" charset="0"/>
              </a:rPr>
              <a:t>Women are welcome to wear elegant, floor-length ballgowns and men to don a classic three-piece suit with a bow tie.</a:t>
            </a:r>
          </a:p>
          <a:p>
            <a:pPr marL="0" indent="0">
              <a:buNone/>
            </a:pPr>
            <a:r>
              <a:rPr lang="en-US" sz="3600" dirty="0">
                <a:latin typeface="Avenir Next LT Pro Light" panose="020B0304020202020204" pitchFamily="34" charset="0"/>
              </a:rPr>
              <a:t>Our wedding festivities will be held at The Bellevue Conference Center in Chantilly, VA, from 6 PM to 2 AM.</a:t>
            </a:r>
          </a:p>
          <a:p>
            <a:pPr marL="0" indent="0">
              <a:buNone/>
            </a:pPr>
            <a:r>
              <a:rPr lang="en-US" sz="3600" dirty="0">
                <a:latin typeface="Avenir Next LT Pro Light" panose="020B0304020202020204" pitchFamily="34" charset="0"/>
              </a:rPr>
              <a:t>The ceremony begins at 6 PM, followed by a cocktail hour and a seamless transition into the gala celebration. No wardrobe changes are necessary—one fabulous outfit will carry you through the night!</a:t>
            </a:r>
          </a:p>
          <a:p>
            <a:pPr marL="0" indent="0">
              <a:buNone/>
            </a:pPr>
            <a:r>
              <a:rPr lang="en-US" sz="3600" dirty="0">
                <a:latin typeface="Avenir Next LT Pro Light" panose="020B0304020202020204" pitchFamily="34" charset="0"/>
              </a:rPr>
              <a:t>A friendly reminder: bring an extra pair of comfortable shoes to slip on when the dancing begins, so you can truly dance the night away with us. We can’t wait to celebrate together!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D0CF9C6A-E0DD-52F5-A20B-7379DB1BD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2" r="23814"/>
          <a:stretch>
            <a:fillRect/>
          </a:stretch>
        </p:blipFill>
        <p:spPr bwMode="auto">
          <a:xfrm>
            <a:off x="9800652" y="0"/>
            <a:ext cx="2391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BEC0A0-95B4-F2B9-F4D0-F06F35643FF7}"/>
              </a:ext>
            </a:extLst>
          </p:cNvPr>
          <p:cNvSpPr/>
          <p:nvPr/>
        </p:nvSpPr>
        <p:spPr>
          <a:xfrm>
            <a:off x="9800651" y="0"/>
            <a:ext cx="575510" cy="884583"/>
          </a:xfrm>
          <a:prstGeom prst="rect">
            <a:avLst/>
          </a:prstGeom>
          <a:solidFill>
            <a:srgbClr val="DDDD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12F8BA-9FA5-B610-7B44-1225FC9B97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524" r="23550"/>
          <a:stretch>
            <a:fillRect/>
          </a:stretch>
        </p:blipFill>
        <p:spPr>
          <a:xfrm>
            <a:off x="6674069" y="-4304"/>
            <a:ext cx="3123533" cy="68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19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310ED8-AF46-830F-5180-F86FC5EB8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5" name="Rectangle 1054">
            <a:extLst>
              <a:ext uri="{FF2B5EF4-FFF2-40B4-BE49-F238E27FC236}">
                <a16:creationId xmlns:a16="http://schemas.microsoft.com/office/drawing/2014/main" id="{E5DC80D8-AF30-3FC4-575C-A253C08F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433DB-2B98-9BD4-5DBC-473FF0A11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fr-FR" sz="4000" cap="all" dirty="0">
                <a:solidFill>
                  <a:srgbClr val="D4654A"/>
                </a:solidFill>
                <a:latin typeface="Avenir Next LT Pro Light" panose="020B0304020202020204" pitchFamily="34" charset="0"/>
              </a:rPr>
              <a:t>Code VESTIMENTAIRE</a:t>
            </a:r>
            <a:endParaRPr lang="en-US" sz="4000" cap="all" dirty="0">
              <a:solidFill>
                <a:srgbClr val="D4654A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F1F52-275E-CE5F-5F5A-C4DCBFB0B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55" y="2082336"/>
            <a:ext cx="5259320" cy="445293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sz="3300" b="1" dirty="0">
                <a:latin typeface="Avenir Next LT Pro Light" panose="020B0304020202020204" pitchFamily="34" charset="0"/>
              </a:rPr>
              <a:t>Tenue de soirée</a:t>
            </a:r>
            <a:endParaRPr lang="fr-FR" sz="3300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fr-FR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fr-FR" sz="2900" dirty="0">
                <a:latin typeface="Avenir Next LT Pro Light" panose="020B0304020202020204" pitchFamily="34" charset="0"/>
              </a:rPr>
              <a:t>Nous invitons les femmes à porter d'élégantes robes de bal longues et les messieurs un costume trois-pièces classique avec un nœud papillon. </a:t>
            </a:r>
          </a:p>
          <a:p>
            <a:pPr marL="0" indent="0">
              <a:buNone/>
            </a:pPr>
            <a:r>
              <a:rPr lang="fr-FR" sz="2900" dirty="0">
                <a:latin typeface="Avenir Next LT Pro Light" panose="020B0304020202020204" pitchFamily="34" charset="0"/>
              </a:rPr>
              <a:t>Notre réception de mariage se déroulera au Bellevue Conférence Center à Chantilly, en Virginie, de 18h à 2h du matin. La cérémonie débutera à 18h, suivie d'un cocktail et d'une transition fluide vers la soirée de gala. Inutile de prévoir des changements de tenue : une seule et même tenue vous accompagnera toute la nuit ! </a:t>
            </a:r>
          </a:p>
          <a:p>
            <a:pPr marL="0" indent="0">
              <a:buNone/>
            </a:pPr>
            <a:r>
              <a:rPr lang="fr-FR" sz="2900" dirty="0">
                <a:latin typeface="Avenir Next LT Pro Light" panose="020B0304020202020204" pitchFamily="34" charset="0"/>
              </a:rPr>
              <a:t>Petit rappel : pensez à apporter une paire de chaussures confortables de rechange pour pouvoir danser jusqu'au bout de la nuit avec nous. Nous avons hâte de célébrer ce moment avec vous 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453F6-078F-C3FD-F37A-8FF0A7262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2" r="23814"/>
          <a:stretch>
            <a:fillRect/>
          </a:stretch>
        </p:blipFill>
        <p:spPr bwMode="auto">
          <a:xfrm>
            <a:off x="9800652" y="0"/>
            <a:ext cx="2391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8A6882-9CBF-93B4-5554-7CA5779EEB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524" r="23550"/>
          <a:stretch>
            <a:fillRect/>
          </a:stretch>
        </p:blipFill>
        <p:spPr>
          <a:xfrm>
            <a:off x="6674069" y="-4304"/>
            <a:ext cx="3123533" cy="68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01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4C0D1-C1FF-E023-F91A-E56A91286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356"/>
            <a:ext cx="10515600" cy="1325563"/>
          </a:xfrm>
        </p:spPr>
        <p:txBody>
          <a:bodyPr/>
          <a:lstStyle/>
          <a:p>
            <a:pPr algn="ctr"/>
            <a:r>
              <a:rPr lang="en-US" cap="all" dirty="0">
                <a:solidFill>
                  <a:srgbClr val="D4654A"/>
                </a:solidFill>
                <a:latin typeface="Avenir Next LT Pro Light" panose="020B0304020202020204" pitchFamily="34" charset="0"/>
              </a:rPr>
              <a:t>Women’s COLORS </a:t>
            </a:r>
            <a:br>
              <a:rPr lang="en-US" cap="all" dirty="0">
                <a:solidFill>
                  <a:srgbClr val="D4654A"/>
                </a:solidFill>
                <a:latin typeface="Avenir Next LT Pro Light" panose="020B0304020202020204" pitchFamily="34" charset="0"/>
              </a:rPr>
            </a:br>
            <a:r>
              <a:rPr lang="en-US" sz="2000" cap="all" dirty="0">
                <a:solidFill>
                  <a:schemeClr val="bg2">
                    <a:lumMod val="50000"/>
                  </a:schemeClr>
                </a:solidFill>
                <a:latin typeface="Avenir Next LT Pro Light" panose="020B0304020202020204" pitchFamily="34" charset="0"/>
              </a:rPr>
              <a:t>Options</a:t>
            </a:r>
            <a:endParaRPr lang="en-US" cap="all" dirty="0">
              <a:solidFill>
                <a:schemeClr val="bg2">
                  <a:lumMod val="50000"/>
                </a:schemeClr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303C2-FAB2-786E-FD34-853D7955E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135" y="5780657"/>
            <a:ext cx="2058696" cy="365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latin typeface="Avenir Next LT Pro Light" panose="020B0304020202020204" pitchFamily="34" charset="0"/>
              </a:rPr>
              <a:t>Light pink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D0AF1E-592A-564A-7058-F5BE9E8E4B84}"/>
              </a:ext>
            </a:extLst>
          </p:cNvPr>
          <p:cNvSpPr txBox="1">
            <a:spLocks/>
          </p:cNvSpPr>
          <p:nvPr/>
        </p:nvSpPr>
        <p:spPr>
          <a:xfrm>
            <a:off x="10632043" y="5770986"/>
            <a:ext cx="1559957" cy="365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Avenir Next LT Pro Light" panose="020B0304020202020204" pitchFamily="34" charset="0"/>
              </a:rPr>
              <a:t>Blush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52B607-D53E-2977-1E54-820CBDA10FD7}"/>
              </a:ext>
            </a:extLst>
          </p:cNvPr>
          <p:cNvSpPr txBox="1">
            <a:spLocks/>
          </p:cNvSpPr>
          <p:nvPr/>
        </p:nvSpPr>
        <p:spPr>
          <a:xfrm>
            <a:off x="4314904" y="5807539"/>
            <a:ext cx="2058696" cy="365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Avenir Next LT Pro Light" panose="020B0304020202020204" pitchFamily="34" charset="0"/>
              </a:rPr>
              <a:t>Coral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5933C6-8A7F-D83C-55AF-17C58E4DF4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37" t="1168" r="22087"/>
          <a:stretch>
            <a:fillRect/>
          </a:stretch>
        </p:blipFill>
        <p:spPr>
          <a:xfrm>
            <a:off x="4108846" y="1618529"/>
            <a:ext cx="2050201" cy="407582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FD8D863-F2C6-77CA-8113-8C98C345644C}"/>
              </a:ext>
            </a:extLst>
          </p:cNvPr>
          <p:cNvSpPr txBox="1">
            <a:spLocks/>
          </p:cNvSpPr>
          <p:nvPr/>
        </p:nvSpPr>
        <p:spPr>
          <a:xfrm>
            <a:off x="8584506" y="5770985"/>
            <a:ext cx="1955800" cy="365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Avenir Next LT Pro Light" panose="020B0304020202020204" pitchFamily="34" charset="0"/>
              </a:rPr>
              <a:t>Champagne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6C9071-C6B0-8A64-7100-DA44A70EAC52}"/>
              </a:ext>
            </a:extLst>
          </p:cNvPr>
          <p:cNvSpPr txBox="1">
            <a:spLocks/>
          </p:cNvSpPr>
          <p:nvPr/>
        </p:nvSpPr>
        <p:spPr>
          <a:xfrm>
            <a:off x="6429636" y="5780657"/>
            <a:ext cx="2068598" cy="365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Avenir Next LT Pro Light" panose="020B0304020202020204" pitchFamily="34" charset="0"/>
              </a:rPr>
              <a:t>Peach</a:t>
            </a:r>
          </a:p>
        </p:txBody>
      </p:sp>
      <p:pic>
        <p:nvPicPr>
          <p:cNvPr id="2062" name="Picture 14">
            <a:extLst>
              <a:ext uri="{FF2B5EF4-FFF2-40B4-BE49-F238E27FC236}">
                <a16:creationId xmlns:a16="http://schemas.microsoft.com/office/drawing/2014/main" id="{BFDA510B-7D3C-5A8A-6254-3C15707F0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0" t="205" r="17708" b="-205"/>
          <a:stretch>
            <a:fillRect/>
          </a:stretch>
        </p:blipFill>
        <p:spPr bwMode="auto">
          <a:xfrm>
            <a:off x="8544750" y="1617737"/>
            <a:ext cx="1955800" cy="409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8126D2-9C5A-F511-C021-34A5E12867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" r="39530"/>
          <a:stretch>
            <a:fillRect/>
          </a:stretch>
        </p:blipFill>
        <p:spPr>
          <a:xfrm>
            <a:off x="10635908" y="1608406"/>
            <a:ext cx="1556091" cy="408594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2BD3A42-414E-D70A-2618-EA31000D79E2}"/>
              </a:ext>
            </a:extLst>
          </p:cNvPr>
          <p:cNvSpPr txBox="1">
            <a:spLocks/>
          </p:cNvSpPr>
          <p:nvPr/>
        </p:nvSpPr>
        <p:spPr>
          <a:xfrm>
            <a:off x="1" y="5780657"/>
            <a:ext cx="2052398" cy="365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latin typeface="Avenir Next LT Pro Light" panose="020B0304020202020204" pitchFamily="34" charset="0"/>
              </a:rPr>
              <a:t>Light salmon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73B69BB-3893-76DB-6EA6-88F64A1631CC}"/>
              </a:ext>
            </a:extLst>
          </p:cNvPr>
          <p:cNvSpPr txBox="1">
            <a:spLocks/>
          </p:cNvSpPr>
          <p:nvPr/>
        </p:nvSpPr>
        <p:spPr>
          <a:xfrm>
            <a:off x="2144135" y="6070588"/>
            <a:ext cx="2058696" cy="365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latin typeface="Avenir Next LT Pro Light" panose="020B0304020202020204" pitchFamily="34" charset="0"/>
              </a:rPr>
              <a:t>Rose pale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256075E-D1D4-E482-7622-DF00863807E3}"/>
              </a:ext>
            </a:extLst>
          </p:cNvPr>
          <p:cNvSpPr txBox="1">
            <a:spLocks/>
          </p:cNvSpPr>
          <p:nvPr/>
        </p:nvSpPr>
        <p:spPr>
          <a:xfrm>
            <a:off x="10632043" y="6060917"/>
            <a:ext cx="1559957" cy="365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i="1" dirty="0">
                <a:latin typeface="Avenir Next LT Pro Light" panose="020B0304020202020204" pitchFamily="34" charset="0"/>
              </a:rPr>
              <a:t>Blush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727BD0B-48E2-6006-0A4E-D75FB45D4DF4}"/>
              </a:ext>
            </a:extLst>
          </p:cNvPr>
          <p:cNvSpPr txBox="1">
            <a:spLocks/>
          </p:cNvSpPr>
          <p:nvPr/>
        </p:nvSpPr>
        <p:spPr>
          <a:xfrm>
            <a:off x="4314904" y="6097470"/>
            <a:ext cx="2058696" cy="365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>
                <a:latin typeface="Avenir Next LT Pro Light" panose="020B03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1400" i="1" dirty="0"/>
              <a:t>Corail</a:t>
            </a:r>
          </a:p>
          <a:p>
            <a:endParaRPr lang="en-US" i="1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858D743-F612-9F5D-A46D-662C7576F790}"/>
              </a:ext>
            </a:extLst>
          </p:cNvPr>
          <p:cNvSpPr txBox="1">
            <a:spLocks/>
          </p:cNvSpPr>
          <p:nvPr/>
        </p:nvSpPr>
        <p:spPr>
          <a:xfrm>
            <a:off x="8584506" y="6060916"/>
            <a:ext cx="1955800" cy="365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i="1" dirty="0">
                <a:latin typeface="Avenir Next LT Pro Light" panose="020B0304020202020204" pitchFamily="34" charset="0"/>
              </a:rPr>
              <a:t>Champagne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2381EBD-9D6A-6E8B-1DCB-FFADCF3EC8F6}"/>
              </a:ext>
            </a:extLst>
          </p:cNvPr>
          <p:cNvSpPr txBox="1">
            <a:spLocks/>
          </p:cNvSpPr>
          <p:nvPr/>
        </p:nvSpPr>
        <p:spPr>
          <a:xfrm>
            <a:off x="6429636" y="6070588"/>
            <a:ext cx="2068598" cy="365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 i="1" dirty="0">
                <a:latin typeface="Avenir Next LT Pro Light" panose="020B0304020202020204" pitchFamily="34" charset="0"/>
              </a:rPr>
              <a:t>Pêche</a:t>
            </a:r>
            <a:endParaRPr lang="fr-FR" sz="1600" i="1" dirty="0">
              <a:latin typeface="Avenir Next LT Pro Light" panose="020B0304020202020204" pitchFamily="34" charset="0"/>
            </a:endParaRPr>
          </a:p>
          <a:p>
            <a:pPr marL="0" indent="0" algn="ctr">
              <a:buNone/>
            </a:pPr>
            <a:endParaRPr lang="en-US" sz="1100" i="1" dirty="0">
              <a:latin typeface="Avenir Next LT Pro Light" panose="020B0304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DF2D041-FA88-7916-BDAE-8F04AD41B803}"/>
              </a:ext>
            </a:extLst>
          </p:cNvPr>
          <p:cNvSpPr txBox="1">
            <a:spLocks/>
          </p:cNvSpPr>
          <p:nvPr/>
        </p:nvSpPr>
        <p:spPr>
          <a:xfrm>
            <a:off x="1" y="6070588"/>
            <a:ext cx="2052398" cy="365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 err="1">
                <a:latin typeface="Avenir Next LT Pro Light" panose="020B0304020202020204" pitchFamily="34" charset="0"/>
              </a:rPr>
              <a:t>Saumon</a:t>
            </a:r>
            <a:r>
              <a:rPr lang="en-US" sz="1400" i="1" dirty="0">
                <a:latin typeface="Avenir Next LT Pro Light" panose="020B0304020202020204" pitchFamily="34" charset="0"/>
              </a:rPr>
              <a:t> Claire</a:t>
            </a:r>
          </a:p>
        </p:txBody>
      </p:sp>
      <p:pic>
        <p:nvPicPr>
          <p:cNvPr id="6" name="Picture 2" descr="Peach Cream Eileen Matte Satin Dress by Birdy Grey">
            <a:extLst>
              <a:ext uri="{FF2B5EF4-FFF2-40B4-BE49-F238E27FC236}">
                <a16:creationId xmlns:a16="http://schemas.microsoft.com/office/drawing/2014/main" id="{44606420-50D9-9D00-7EC1-2D1E73B58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1" r="13617" b="1728"/>
          <a:stretch>
            <a:fillRect/>
          </a:stretch>
        </p:blipFill>
        <p:spPr bwMode="auto">
          <a:xfrm>
            <a:off x="6329375" y="1610972"/>
            <a:ext cx="2050201" cy="408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967141D3-2E66-2D7D-158F-247012EE4B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2" t="9978" r="23215" b="13685"/>
          <a:stretch>
            <a:fillRect/>
          </a:stretch>
        </p:blipFill>
        <p:spPr bwMode="auto">
          <a:xfrm>
            <a:off x="1891185" y="1622403"/>
            <a:ext cx="2052398" cy="408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60D7D5F4-9457-BDD1-15CB-EC8955637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0" r="25731" b="3568"/>
          <a:stretch>
            <a:fillRect/>
          </a:stretch>
        </p:blipFill>
        <p:spPr bwMode="auto">
          <a:xfrm>
            <a:off x="6463" y="1617737"/>
            <a:ext cx="1729398" cy="40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71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D6347-C5AB-3930-A423-A1A5C22D0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C8919-F257-3703-349F-6FBD829B5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122"/>
            <a:ext cx="10515600" cy="1325563"/>
          </a:xfrm>
        </p:spPr>
        <p:txBody>
          <a:bodyPr/>
          <a:lstStyle/>
          <a:p>
            <a:pPr algn="ctr"/>
            <a:r>
              <a:rPr lang="en-US" cap="all" dirty="0">
                <a:solidFill>
                  <a:srgbClr val="D4654A"/>
                </a:solidFill>
                <a:latin typeface="Avenir Next LT Pro Light" panose="020B0304020202020204" pitchFamily="34" charset="0"/>
              </a:rPr>
              <a:t>Men’s COLORS</a:t>
            </a:r>
            <a:br>
              <a:rPr lang="en-US" cap="all" dirty="0">
                <a:solidFill>
                  <a:srgbClr val="D4654A"/>
                </a:solidFill>
                <a:latin typeface="Avenir Next LT Pro Light" panose="020B0304020202020204" pitchFamily="34" charset="0"/>
              </a:rPr>
            </a:br>
            <a:r>
              <a:rPr lang="en-US" sz="2000" cap="all" dirty="0">
                <a:solidFill>
                  <a:schemeClr val="bg2">
                    <a:lumMod val="50000"/>
                  </a:schemeClr>
                </a:solidFill>
                <a:latin typeface="Avenir Next LT Pro Light" panose="020B0304020202020204" pitchFamily="34" charset="0"/>
              </a:rPr>
              <a:t>Options</a:t>
            </a:r>
            <a:endParaRPr lang="en-US" cap="all" dirty="0">
              <a:solidFill>
                <a:srgbClr val="D4654A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8016D8-C289-873E-4E91-A6A39C04C4F8}"/>
              </a:ext>
            </a:extLst>
          </p:cNvPr>
          <p:cNvSpPr txBox="1">
            <a:spLocks/>
          </p:cNvSpPr>
          <p:nvPr/>
        </p:nvSpPr>
        <p:spPr>
          <a:xfrm>
            <a:off x="7598969" y="5714134"/>
            <a:ext cx="2104531" cy="365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Avenir Next LT Pro Light" panose="020B0304020202020204" pitchFamily="34" charset="0"/>
              </a:rPr>
              <a:t>copper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5906577-09F8-C7EF-EE45-A2A78FD84E00}"/>
              </a:ext>
            </a:extLst>
          </p:cNvPr>
          <p:cNvSpPr txBox="1">
            <a:spLocks/>
          </p:cNvSpPr>
          <p:nvPr/>
        </p:nvSpPr>
        <p:spPr>
          <a:xfrm>
            <a:off x="2518402" y="5758738"/>
            <a:ext cx="2458230" cy="365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Avenir Next LT Pro Light" panose="020B0304020202020204" pitchFamily="34" charset="0"/>
              </a:rPr>
              <a:t>Beige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7A4036-490D-976B-AAF9-0C7E804C1DB5}"/>
              </a:ext>
            </a:extLst>
          </p:cNvPr>
          <p:cNvSpPr txBox="1">
            <a:spLocks/>
          </p:cNvSpPr>
          <p:nvPr/>
        </p:nvSpPr>
        <p:spPr>
          <a:xfrm>
            <a:off x="5104910" y="5732694"/>
            <a:ext cx="2333549" cy="365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Avenir Next LT Pro Light" panose="020B0304020202020204" pitchFamily="34" charset="0"/>
              </a:rPr>
              <a:t>Light brown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C9BFCB8-3F6D-28DA-314D-FBD49FEA2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r="11637"/>
          <a:stretch>
            <a:fillRect/>
          </a:stretch>
        </p:blipFill>
        <p:spPr bwMode="auto">
          <a:xfrm>
            <a:off x="5123968" y="1767774"/>
            <a:ext cx="2314492" cy="387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1C26EA1-8CD4-F7FB-DE9F-2741B7390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1" t="11066" r="9300" b="266"/>
          <a:stretch>
            <a:fillRect/>
          </a:stretch>
        </p:blipFill>
        <p:spPr bwMode="auto">
          <a:xfrm>
            <a:off x="2518401" y="1762382"/>
            <a:ext cx="2458230" cy="388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arousel image 0">
            <a:extLst>
              <a:ext uri="{FF2B5EF4-FFF2-40B4-BE49-F238E27FC236}">
                <a16:creationId xmlns:a16="http://schemas.microsoft.com/office/drawing/2014/main" id="{652A952A-AC61-A0CA-2A9E-E95D963B03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4" r="14056"/>
          <a:stretch>
            <a:fillRect/>
          </a:stretch>
        </p:blipFill>
        <p:spPr bwMode="auto">
          <a:xfrm>
            <a:off x="7598969" y="1762382"/>
            <a:ext cx="2104531" cy="387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hic Salmon Pink Peaked Lapel Men's Prom Suit">
            <a:extLst>
              <a:ext uri="{FF2B5EF4-FFF2-40B4-BE49-F238E27FC236}">
                <a16:creationId xmlns:a16="http://schemas.microsoft.com/office/drawing/2014/main" id="{7BAA4EEB-EFA0-B63B-CCB4-A24E03245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18"/>
          <a:stretch>
            <a:fillRect/>
          </a:stretch>
        </p:blipFill>
        <p:spPr bwMode="auto">
          <a:xfrm>
            <a:off x="9858450" y="1762382"/>
            <a:ext cx="2333550" cy="387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28BD669-CA83-51BD-8D12-34C5D883D54A}"/>
              </a:ext>
            </a:extLst>
          </p:cNvPr>
          <p:cNvSpPr txBox="1">
            <a:spLocks/>
          </p:cNvSpPr>
          <p:nvPr/>
        </p:nvSpPr>
        <p:spPr>
          <a:xfrm>
            <a:off x="9858451" y="5758738"/>
            <a:ext cx="2333550" cy="365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Avenir Next LT Pro Light" panose="020B0304020202020204" pitchFamily="34" charset="0"/>
              </a:rPr>
              <a:t>Salmon Pink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9EDE5A1-DD7B-4BEC-91E2-2F00DD058ABF}"/>
              </a:ext>
            </a:extLst>
          </p:cNvPr>
          <p:cNvSpPr txBox="1">
            <a:spLocks/>
          </p:cNvSpPr>
          <p:nvPr/>
        </p:nvSpPr>
        <p:spPr>
          <a:xfrm>
            <a:off x="9999026" y="6058053"/>
            <a:ext cx="2052398" cy="365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 err="1">
                <a:latin typeface="Avenir Next LT Pro Light" panose="020B0304020202020204" pitchFamily="34" charset="0"/>
              </a:rPr>
              <a:t>Saumon</a:t>
            </a:r>
            <a:r>
              <a:rPr lang="en-US" sz="1400" i="1" dirty="0">
                <a:latin typeface="Avenir Next LT Pro Light" panose="020B0304020202020204" pitchFamily="34" charset="0"/>
              </a:rPr>
              <a:t> Rose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19A3D60-3BD2-74A1-58B2-9E8C6020C1C0}"/>
              </a:ext>
            </a:extLst>
          </p:cNvPr>
          <p:cNvSpPr txBox="1">
            <a:spLocks/>
          </p:cNvSpPr>
          <p:nvPr/>
        </p:nvSpPr>
        <p:spPr>
          <a:xfrm>
            <a:off x="2797149" y="6038175"/>
            <a:ext cx="1955800" cy="365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 i="1" dirty="0">
                <a:latin typeface="Avenir Next LT Pro Light" panose="020B0304020202020204" pitchFamily="34" charset="0"/>
              </a:rPr>
              <a:t>Beige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84B1873-1918-B6E9-D2EB-7FFBAFAA651C}"/>
              </a:ext>
            </a:extLst>
          </p:cNvPr>
          <p:cNvSpPr txBox="1">
            <a:spLocks/>
          </p:cNvSpPr>
          <p:nvPr/>
        </p:nvSpPr>
        <p:spPr>
          <a:xfrm>
            <a:off x="5309900" y="5998794"/>
            <a:ext cx="1955800" cy="365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i="1" dirty="0">
                <a:latin typeface="Avenir Next LT Pro Light" panose="020B0304020202020204" pitchFamily="34" charset="0"/>
              </a:rPr>
              <a:t>Marron Claire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12BAD69-A456-7935-0B7D-3CB43539D39F}"/>
              </a:ext>
            </a:extLst>
          </p:cNvPr>
          <p:cNvSpPr txBox="1">
            <a:spLocks/>
          </p:cNvSpPr>
          <p:nvPr/>
        </p:nvSpPr>
        <p:spPr>
          <a:xfrm>
            <a:off x="7717798" y="6000936"/>
            <a:ext cx="1955800" cy="365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i="1" dirty="0">
                <a:latin typeface="Avenir Next LT Pro Light" panose="020B0304020202020204" pitchFamily="34" charset="0"/>
              </a:rPr>
              <a:t>Cuivre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146DBC2-C5DE-0B44-8CA8-1214C1ED7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r="15070" b="11537"/>
          <a:stretch>
            <a:fillRect/>
          </a:stretch>
        </p:blipFill>
        <p:spPr bwMode="auto">
          <a:xfrm>
            <a:off x="0" y="1764675"/>
            <a:ext cx="2377824" cy="387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D12B89-1451-8AC3-8233-7644E4FC5D24}"/>
              </a:ext>
            </a:extLst>
          </p:cNvPr>
          <p:cNvSpPr txBox="1">
            <a:spLocks/>
          </p:cNvSpPr>
          <p:nvPr/>
        </p:nvSpPr>
        <p:spPr>
          <a:xfrm>
            <a:off x="347870" y="5998418"/>
            <a:ext cx="1311965" cy="365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1400" i="1" dirty="0">
                <a:latin typeface="Avenir Next LT Pro Light" panose="020B0304020202020204" pitchFamily="34" charset="0"/>
              </a:rPr>
              <a:t>Blush</a:t>
            </a:r>
            <a:endParaRPr lang="en-US" sz="1200" i="1" dirty="0">
              <a:latin typeface="Avenir Next LT Pro Light" panose="020B03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67918F-0FD7-980C-25DA-45097406A0E8}"/>
              </a:ext>
            </a:extLst>
          </p:cNvPr>
          <p:cNvSpPr txBox="1">
            <a:spLocks/>
          </p:cNvSpPr>
          <p:nvPr/>
        </p:nvSpPr>
        <p:spPr>
          <a:xfrm>
            <a:off x="11889" y="5736829"/>
            <a:ext cx="2458230" cy="365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Avenir Next LT Pro Light" panose="020B0304020202020204" pitchFamily="34" charset="0"/>
              </a:rPr>
              <a:t>Blush</a:t>
            </a:r>
          </a:p>
        </p:txBody>
      </p:sp>
    </p:spTree>
    <p:extLst>
      <p:ext uri="{BB962C8B-B14F-4D97-AF65-F5344CB8AC3E}">
        <p14:creationId xmlns:p14="http://schemas.microsoft.com/office/powerpoint/2010/main" val="1480271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4426</TotalTime>
  <Words>801</Words>
  <Application>Microsoft Office PowerPoint</Application>
  <PresentationFormat>Widescreen</PresentationFormat>
  <Paragraphs>89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Avenir Next LT Pro Light</vt:lpstr>
      <vt:lpstr>Cochocib Script Latin Pro</vt:lpstr>
      <vt:lpstr>Office Theme</vt:lpstr>
      <vt:lpstr>PowerPoint Presentation</vt:lpstr>
      <vt:lpstr>HELLO </vt:lpstr>
      <vt:lpstr>Table of Content</vt:lpstr>
      <vt:lpstr>Wedding Colors</vt:lpstr>
      <vt:lpstr> COULEURS DU MARIAGE</vt:lpstr>
      <vt:lpstr>Dress Code</vt:lpstr>
      <vt:lpstr>Code VESTIMENTAIRE</vt:lpstr>
      <vt:lpstr>Women’s COLORS  Options</vt:lpstr>
      <vt:lpstr>Men’s COLORS Options</vt:lpstr>
      <vt:lpstr>Questions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AFK Events</dc:creator>
  <cp:lastModifiedBy>AFK Events</cp:lastModifiedBy>
  <cp:revision>2</cp:revision>
  <dcterms:created xsi:type="dcterms:W3CDTF">2025-11-14T15:00:46Z</dcterms:created>
  <dcterms:modified xsi:type="dcterms:W3CDTF">2026-01-26T05:04:48Z</dcterms:modified>
</cp:coreProperties>
</file>